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09" r:id="rId5"/>
    <p:sldMasterId id="2147493723" r:id="rId6"/>
    <p:sldMasterId id="2147493732" r:id="rId7"/>
    <p:sldMasterId id="2147493745" r:id="rId8"/>
    <p:sldMasterId id="2147493758" r:id="rId9"/>
    <p:sldMasterId id="2147493771" r:id="rId10"/>
    <p:sldMasterId id="2147493782" r:id="rId11"/>
    <p:sldMasterId id="2147493795" r:id="rId12"/>
    <p:sldMasterId id="2147493804" r:id="rId13"/>
    <p:sldMasterId id="2147493813" r:id="rId14"/>
    <p:sldMasterId id="2147493823" r:id="rId15"/>
    <p:sldMasterId id="2147493836" r:id="rId16"/>
  </p:sldMasterIdLst>
  <p:notesMasterIdLst>
    <p:notesMasterId r:id="rId89"/>
  </p:notesMasterIdLst>
  <p:handoutMasterIdLst>
    <p:handoutMasterId r:id="rId90"/>
  </p:handoutMasterIdLst>
  <p:sldIdLst>
    <p:sldId id="959" r:id="rId17"/>
    <p:sldId id="2142532375" r:id="rId18"/>
    <p:sldId id="824" r:id="rId19"/>
    <p:sldId id="826" r:id="rId20"/>
    <p:sldId id="827" r:id="rId21"/>
    <p:sldId id="994" r:id="rId22"/>
    <p:sldId id="2142532297" r:id="rId23"/>
    <p:sldId id="2142532298" r:id="rId24"/>
    <p:sldId id="1078" r:id="rId25"/>
    <p:sldId id="2142532372" r:id="rId26"/>
    <p:sldId id="1162" r:id="rId27"/>
    <p:sldId id="2142532370" r:id="rId28"/>
    <p:sldId id="2142532371" r:id="rId29"/>
    <p:sldId id="1163" r:id="rId30"/>
    <p:sldId id="2142532376" r:id="rId31"/>
    <p:sldId id="384" r:id="rId32"/>
    <p:sldId id="385" r:id="rId33"/>
    <p:sldId id="2142532377" r:id="rId34"/>
    <p:sldId id="2142532320" r:id="rId35"/>
    <p:sldId id="1065" r:id="rId36"/>
    <p:sldId id="397" r:id="rId37"/>
    <p:sldId id="1068" r:id="rId38"/>
    <p:sldId id="399" r:id="rId39"/>
    <p:sldId id="1101" r:id="rId40"/>
    <p:sldId id="1066" r:id="rId41"/>
    <p:sldId id="368" r:id="rId42"/>
    <p:sldId id="1118" r:id="rId43"/>
    <p:sldId id="395" r:id="rId44"/>
    <p:sldId id="396" r:id="rId45"/>
    <p:sldId id="1119" r:id="rId46"/>
    <p:sldId id="1108" r:id="rId47"/>
    <p:sldId id="402" r:id="rId48"/>
    <p:sldId id="1174" r:id="rId49"/>
    <p:sldId id="1175" r:id="rId50"/>
    <p:sldId id="1176" r:id="rId51"/>
    <p:sldId id="1110" r:id="rId52"/>
    <p:sldId id="1120" r:id="rId53"/>
    <p:sldId id="1121" r:id="rId54"/>
    <p:sldId id="1122" r:id="rId55"/>
    <p:sldId id="2142532378" r:id="rId56"/>
    <p:sldId id="1133" r:id="rId57"/>
    <p:sldId id="462" r:id="rId58"/>
    <p:sldId id="464" r:id="rId59"/>
    <p:sldId id="465" r:id="rId60"/>
    <p:sldId id="466" r:id="rId61"/>
    <p:sldId id="467" r:id="rId62"/>
    <p:sldId id="468" r:id="rId63"/>
    <p:sldId id="469" r:id="rId64"/>
    <p:sldId id="393" r:id="rId65"/>
    <p:sldId id="394" r:id="rId66"/>
    <p:sldId id="2142532381" r:id="rId67"/>
    <p:sldId id="2142532362" r:id="rId68"/>
    <p:sldId id="2142532380" r:id="rId69"/>
    <p:sldId id="386" r:id="rId70"/>
    <p:sldId id="1047" r:id="rId71"/>
    <p:sldId id="1046" r:id="rId72"/>
    <p:sldId id="2142532361" r:id="rId73"/>
    <p:sldId id="2142532354" r:id="rId74"/>
    <p:sldId id="2142532356" r:id="rId75"/>
    <p:sldId id="387" r:id="rId76"/>
    <p:sldId id="2142532357" r:id="rId77"/>
    <p:sldId id="2142532358" r:id="rId78"/>
    <p:sldId id="2142532382" r:id="rId79"/>
    <p:sldId id="2142532379" r:id="rId80"/>
    <p:sldId id="2142532383" r:id="rId81"/>
    <p:sldId id="1249" r:id="rId82"/>
    <p:sldId id="1250" r:id="rId83"/>
    <p:sldId id="2142532366" r:id="rId84"/>
    <p:sldId id="2142532367" r:id="rId85"/>
    <p:sldId id="1254" r:id="rId86"/>
    <p:sldId id="2142532384" r:id="rId87"/>
    <p:sldId id="2142532385" r:id="rId8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09"/>
    <p:restoredTop sz="96552"/>
  </p:normalViewPr>
  <p:slideViewPr>
    <p:cSldViewPr snapToObjects="1">
      <p:cViewPr varScale="1">
        <p:scale>
          <a:sx n="171" d="100"/>
          <a:sy n="171" d="100"/>
        </p:scale>
        <p:origin x="528" y="33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notesMaster" Target="notesMasters/notes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10/10/24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47B81-0E87-08DC-ADB7-040F987BA102}"/>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CF3237E5-36EB-D713-D259-C4119579F74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7A2078A0-0822-CA05-6E8F-49482E448F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36C3BF9B-D5A4-4E84-F221-F14FB24DA8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09069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E35B0-4E03-A6C5-F39A-C51CFF7F72F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84C84E8-8493-1497-356B-9EF9602E8FA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EAAD46A-FF93-6DD9-72D5-9C0BD9DD1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AE419CE-70AB-F14F-E04A-1DC67BF864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1405458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8CD0-7CA4-E5C0-EEA9-87319299ED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02FD5F0-3D0D-2980-13A7-6185E9A8DA4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7F5B61-8FDC-909E-3578-FDF387D27D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3F06F67-821C-E14D-92DE-839EC04942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508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1E99-2056-5464-5827-DBB3414102B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0E88DA-032E-4C84-9898-4DCC4C1F6E2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EDC6715-93A1-9DB9-6C84-35FB8D47DE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A583ED6-74D1-53C7-10EE-930E24E3E1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2067094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76DE-03ED-FD25-9261-D9CB8AA994E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A304C41-1AFF-AB4C-2EC7-C739C3E3DC3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61EB5D1B-D41A-C7FF-07BD-389676125B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A076260-61CC-919E-EFAF-ECDDC63159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081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7D2E-4324-439C-42F7-E9CA63FD729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5BD6292-DEEC-2D55-C253-CFAA4368B0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7F0FE781-39DA-7E0A-508A-ED3960292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CE0846A-4B30-63CA-A413-9DF1D02EC7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7905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819A-1890-117A-A974-44EDD05CC44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A815361-AC6E-F723-D53B-B9EB555B111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94AFD60-2DC8-12A3-1469-E077F7F0A6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48AFC50-BA51-F3EA-961B-88FDAE490F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282159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1D9FB-FC73-1CC6-A6DE-39AEBD989D3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C15768C-9181-2ADC-9450-98EED527434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3B6ACDF-0BB4-FCE0-730B-26DC2CFAB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BF9D6E1-5E3B-7799-65F7-C2BF82BA9F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200879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118697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85564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921094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9662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700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65927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604066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803638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790932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486229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05793163"/>
      </p:ext>
    </p:extLst>
  </p:cSld>
  <p:clrMapOvr>
    <a:masterClrMapping/>
  </p:clrMapOvr>
  <p:transition spd="med">
    <p:wipe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20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5339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342776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6929381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627046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35598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695197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026338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4853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003763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67364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477253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413430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3839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009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259089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992242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770737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627671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985543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57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5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43862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54903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81074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8164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35850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215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685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56156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727017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87972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58897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2148597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52248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41802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61351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3844116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7377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816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591184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802121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59793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941710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089917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703303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05967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836314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9171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6344208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5972770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982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12304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357415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724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85855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3248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636564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819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56446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88195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21363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21985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59185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59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548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00489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240459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3927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8425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53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02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5582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452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62063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700063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893740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283594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54592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36259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013941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038943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232169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566856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7208269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995680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1341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59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83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588313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6400094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394749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30426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869395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268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3747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3784830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23721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920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10" Type="http://schemas.openxmlformats.org/officeDocument/2006/relationships/image" Target="../media/image1.emf"/><Relationship Id="rId4" Type="http://schemas.openxmlformats.org/officeDocument/2006/relationships/slideLayout" Target="../slideLayouts/slideLayout97.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1.emf"/><Relationship Id="rId5" Type="http://schemas.openxmlformats.org/officeDocument/2006/relationships/slideLayout" Target="../slideLayouts/slideLayout106.xml"/><Relationship Id="rId10" Type="http://schemas.openxmlformats.org/officeDocument/2006/relationships/theme" Target="../theme/theme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2.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4" Type="http://schemas.openxmlformats.org/officeDocument/2006/relationships/slideLayout" Target="../slideLayouts/slideLayout126.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em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7.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image" Target="../media/image1.emf"/><Relationship Id="rId4" Type="http://schemas.openxmlformats.org/officeDocument/2006/relationships/slideLayout" Target="../slideLayouts/slideLayout8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56248203"/>
      </p:ext>
    </p:extLst>
  </p:cSld>
  <p:clrMap bg1="lt1" tx1="dk1" bg2="lt2" tx2="dk2" accent1="accent1" accent2="accent2" accent3="accent3" accent4="accent4" accent5="accent5" accent6="accent6" hlink="hlink" folHlink="folHlink"/>
  <p:sldLayoutIdLst>
    <p:sldLayoutId id="2147493805" r:id="rId1"/>
    <p:sldLayoutId id="2147493806" r:id="rId2"/>
    <p:sldLayoutId id="2147493807" r:id="rId3"/>
    <p:sldLayoutId id="2147493808" r:id="rId4"/>
    <p:sldLayoutId id="2147493809" r:id="rId5"/>
    <p:sldLayoutId id="2147493810" r:id="rId6"/>
    <p:sldLayoutId id="2147493811" r:id="rId7"/>
    <p:sldLayoutId id="214749381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39231482"/>
      </p:ext>
    </p:extLst>
  </p:cSld>
  <p:clrMap bg1="lt1" tx1="dk1" bg2="lt2" tx2="dk2" accent1="accent1" accent2="accent2" accent3="accent3" accent4="accent4" accent5="accent5" accent6="accent6" hlink="hlink" folHlink="folHlink"/>
  <p:sldLayoutIdLst>
    <p:sldLayoutId id="2147493814" r:id="rId1"/>
    <p:sldLayoutId id="2147493815" r:id="rId2"/>
    <p:sldLayoutId id="2147493816" r:id="rId3"/>
    <p:sldLayoutId id="2147493817" r:id="rId4"/>
    <p:sldLayoutId id="2147493818" r:id="rId5"/>
    <p:sldLayoutId id="2147493819" r:id="rId6"/>
    <p:sldLayoutId id="2147493820" r:id="rId7"/>
    <p:sldLayoutId id="2147493821" r:id="rId8"/>
    <p:sldLayoutId id="214749382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325553"/>
      </p:ext>
    </p:extLst>
  </p:cSld>
  <p:clrMap bg1="lt1" tx1="dk1" bg2="lt2" tx2="dk2" accent1="accent1" accent2="accent2" accent3="accent3" accent4="accent4" accent5="accent5" accent6="accent6" hlink="hlink" folHlink="folHlink"/>
  <p:sldLayoutIdLst>
    <p:sldLayoutId id="2147493824" r:id="rId1"/>
    <p:sldLayoutId id="2147493825" r:id="rId2"/>
    <p:sldLayoutId id="2147493826" r:id="rId3"/>
    <p:sldLayoutId id="2147493827" r:id="rId4"/>
    <p:sldLayoutId id="2147493828" r:id="rId5"/>
    <p:sldLayoutId id="2147493829" r:id="rId6"/>
    <p:sldLayoutId id="2147493830" r:id="rId7"/>
    <p:sldLayoutId id="2147493831" r:id="rId8"/>
    <p:sldLayoutId id="2147493832" r:id="rId9"/>
    <p:sldLayoutId id="2147493833" r:id="rId10"/>
    <p:sldLayoutId id="2147493834" r:id="rId11"/>
    <p:sldLayoutId id="21474938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853041779"/>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8501627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692740"/>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846303"/>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455796"/>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 id="214749377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02919461"/>
      </p:ext>
    </p:extLst>
  </p:cSld>
  <p:clrMap bg1="lt1" tx1="dk1" bg2="lt2" tx2="dk2" accent1="accent1" accent2="accent2" accent3="accent3" accent4="accent4" accent5="accent5" accent6="accent6" hlink="hlink" folHlink="folHlink"/>
  <p:sldLayoutIdLst>
    <p:sldLayoutId id="2147493772" r:id="rId1"/>
    <p:sldLayoutId id="2147493773" r:id="rId2"/>
    <p:sldLayoutId id="2147493774" r:id="rId3"/>
    <p:sldLayoutId id="2147493775" r:id="rId4"/>
    <p:sldLayoutId id="2147493776" r:id="rId5"/>
    <p:sldLayoutId id="2147493777" r:id="rId6"/>
    <p:sldLayoutId id="2147493778" r:id="rId7"/>
    <p:sldLayoutId id="2147493779" r:id="rId8"/>
    <p:sldLayoutId id="2147493780" r:id="rId9"/>
    <p:sldLayoutId id="214749378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527272"/>
      </p:ext>
    </p:extLst>
  </p:cSld>
  <p:clrMap bg1="lt1" tx1="dk1" bg2="lt2" tx2="dk2" accent1="accent1" accent2="accent2" accent3="accent3" accent4="accent4" accent5="accent5" accent6="accent6" hlink="hlink" folHlink="folHlink"/>
  <p:sldLayoutIdLst>
    <p:sldLayoutId id="2147493783" r:id="rId1"/>
    <p:sldLayoutId id="2147493784" r:id="rId2"/>
    <p:sldLayoutId id="2147493785" r:id="rId3"/>
    <p:sldLayoutId id="2147493786" r:id="rId4"/>
    <p:sldLayoutId id="2147493787" r:id="rId5"/>
    <p:sldLayoutId id="2147493788" r:id="rId6"/>
    <p:sldLayoutId id="2147493789" r:id="rId7"/>
    <p:sldLayoutId id="2147493790" r:id="rId8"/>
    <p:sldLayoutId id="2147493791" r:id="rId9"/>
    <p:sldLayoutId id="2147493792" r:id="rId10"/>
    <p:sldLayoutId id="2147493793" r:id="rId11"/>
    <p:sldLayoutId id="21474937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72556657"/>
      </p:ext>
    </p:extLst>
  </p:cSld>
  <p:clrMap bg1="lt1" tx1="dk1" bg2="lt2" tx2="dk2" accent1="accent1" accent2="accent2" accent3="accent3" accent4="accent4" accent5="accent5" accent6="accent6" hlink="hlink" folHlink="folHlink"/>
  <p:sldLayoutIdLst>
    <p:sldLayoutId id="2147493796" r:id="rId1"/>
    <p:sldLayoutId id="2147493797" r:id="rId2"/>
    <p:sldLayoutId id="2147493798" r:id="rId3"/>
    <p:sldLayoutId id="2147493799" r:id="rId4"/>
    <p:sldLayoutId id="2147493800" r:id="rId5"/>
    <p:sldLayoutId id="2147493801" r:id="rId6"/>
    <p:sldLayoutId id="2147493802" r:id="rId7"/>
    <p:sldLayoutId id="214749380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02.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0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2.xml"/></Relationships>
</file>

<file path=ppt/slides/_rels/slide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123.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73.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DD57C1-7821-BD66-6F33-0C9C4C8DC126}"/>
              </a:ext>
            </a:extLst>
          </p:cNvPr>
          <p:cNvSpPr>
            <a:spLocks noGrp="1"/>
          </p:cNvSpPr>
          <p:nvPr>
            <p:ph idx="1"/>
          </p:nvPr>
        </p:nvSpPr>
        <p:spPr/>
        <p:txBody>
          <a:bodyPr/>
          <a:lstStyle/>
          <a:p>
            <a:endParaRPr lang="en-US"/>
          </a:p>
        </p:txBody>
      </p:sp>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F63E-2093-FF16-AD00-C933E247FCF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0C67BA6-166D-ED41-D687-74A3E362BA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958CDF4-8E22-5E75-D448-BE46D88B1CD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6449C63-86AE-846E-D8C6-1C5C16E23E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44CB64D-68D8-BCB7-C27D-06622A240BAF}"/>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Indexes</a:t>
            </a:r>
          </a:p>
        </p:txBody>
      </p:sp>
      <p:sp>
        <p:nvSpPr>
          <p:cNvPr id="9" name="TextBox 9">
            <a:extLst>
              <a:ext uri="{FF2B5EF4-FFF2-40B4-BE49-F238E27FC236}">
                <a16:creationId xmlns:a16="http://schemas.microsoft.com/office/drawing/2014/main" id="{A1453D9B-18D4-4471-48A4-7C5ACDE41F2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4037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445F4-5E41-E20F-69B2-A937690E88A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8B55F41-2BF6-BD0C-2AF9-72EFC682A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B57E82A-7104-7B07-D143-3567630E62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180CB99-D10F-A88E-647B-BAFA7733BF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54D7D29-56B5-8EDD-4534-C515339086E8}"/>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Functions, Procedures, Triggers</a:t>
            </a:r>
          </a:p>
        </p:txBody>
      </p:sp>
      <p:sp>
        <p:nvSpPr>
          <p:cNvPr id="9" name="TextBox 9">
            <a:extLst>
              <a:ext uri="{FF2B5EF4-FFF2-40B4-BE49-F238E27FC236}">
                <a16:creationId xmlns:a16="http://schemas.microsoft.com/office/drawing/2014/main" id="{E86CD5B0-FC79-E378-7EE2-EB0E29164F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06082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87FFA7C8-92D0-99DF-EEF8-321F9A270B5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34547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C2CEC-2D2E-C3C9-FF1D-694DDDEEDA0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470337E-34E9-5423-FEC4-C3CE27472F5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A29203F-5E59-96B1-1708-41D3AD1278B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4EECFA17-EBC2-8F77-6F2E-DBB936CED3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B932AE8C-F41D-ECA9-A51D-47A8838B95F9}"/>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6: ER(5), Relational(5), SQL(5)</a:t>
            </a:r>
            <a:endParaRPr lang="en-US" altLang="en-US" sz="3200" i="1" dirty="0"/>
          </a:p>
        </p:txBody>
      </p:sp>
      <p:sp>
        <p:nvSpPr>
          <p:cNvPr id="3077" name="TextBox 10">
            <a:extLst>
              <a:ext uri="{FF2B5EF4-FFF2-40B4-BE49-F238E27FC236}">
                <a16:creationId xmlns:a16="http://schemas.microsoft.com/office/drawing/2014/main" id="{0296D016-C3EB-CB6E-421B-E6C48D4B9F48}"/>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E8A21AE-5236-CA8E-6128-16149759E674}"/>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034579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3" name="TextBox 9">
            <a:extLst>
              <a:ext uri="{FF2B5EF4-FFF2-40B4-BE49-F238E27FC236}">
                <a16:creationId xmlns:a16="http://schemas.microsoft.com/office/drawing/2014/main" id="{5DAF32B5-3CD2-54F1-CEC6-198176A9CC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29566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3" name="TextBox 9">
            <a:extLst>
              <a:ext uri="{FF2B5EF4-FFF2-40B4-BE49-F238E27FC236}">
                <a16:creationId xmlns:a16="http://schemas.microsoft.com/office/drawing/2014/main" id="{A5FAA1F3-5186-72F4-ED45-FB88B9E23A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83941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4" name="TextBox 9">
            <a:extLst>
              <a:ext uri="{FF2B5EF4-FFF2-40B4-BE49-F238E27FC236}">
                <a16:creationId xmlns:a16="http://schemas.microsoft.com/office/drawing/2014/main" id="{C8876E39-E2E9-50AE-6D34-42A36A0D467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4" name="TextBox 9">
            <a:extLst>
              <a:ext uri="{FF2B5EF4-FFF2-40B4-BE49-F238E27FC236}">
                <a16:creationId xmlns:a16="http://schemas.microsoft.com/office/drawing/2014/main" id="{C175315C-1610-F147-3B77-941962757D8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6: ER(5), Relational(5), SQL(5)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300"/>
              </a:spcAft>
            </a:pPr>
            <a:r>
              <a:rPr lang="en-US" sz="2400" dirty="0"/>
              <a:t>Introduction and course updates.</a:t>
            </a:r>
          </a:p>
          <a:p>
            <a:pPr lvl="1">
              <a:spcBef>
                <a:spcPts val="0"/>
              </a:spcBef>
              <a:spcAft>
                <a:spcPts val="300"/>
              </a:spcAft>
            </a:pPr>
            <a:r>
              <a:rPr lang="en-US" sz="2400" dirty="0"/>
              <a:t>Midterm</a:t>
            </a:r>
          </a:p>
          <a:p>
            <a:pPr lvl="1">
              <a:spcBef>
                <a:spcPts val="0"/>
              </a:spcBef>
              <a:spcAft>
                <a:spcPts val="300"/>
              </a:spcAft>
            </a:pPr>
            <a:r>
              <a:rPr lang="en-US" sz="2400" dirty="0"/>
              <a:t>Questions</a:t>
            </a:r>
          </a:p>
          <a:p>
            <a:pPr>
              <a:spcBef>
                <a:spcPts val="0"/>
              </a:spcBef>
              <a:spcAft>
                <a:spcPts val="300"/>
              </a:spcAft>
            </a:pPr>
            <a:r>
              <a:rPr lang="en-US" sz="2400" dirty="0"/>
              <a:t>Codd’s 12 Rules – Metadata.</a:t>
            </a:r>
          </a:p>
          <a:p>
            <a:pPr>
              <a:spcBef>
                <a:spcPts val="0"/>
              </a:spcBef>
              <a:spcAft>
                <a:spcPts val="300"/>
              </a:spcAft>
            </a:pPr>
            <a:r>
              <a:rPr lang="en-US" sz="2400" dirty="0"/>
              <a:t>Relational model and algebra (5).</a:t>
            </a:r>
          </a:p>
          <a:p>
            <a:pPr>
              <a:spcBef>
                <a:spcPts val="0"/>
              </a:spcBef>
              <a:spcAft>
                <a:spcPts val="300"/>
              </a:spcAft>
            </a:pPr>
            <a:r>
              <a:rPr lang="en-US" sz="2400" dirty="0"/>
              <a:t>SQL (5).</a:t>
            </a:r>
          </a:p>
          <a:p>
            <a:pPr>
              <a:spcBef>
                <a:spcPts val="0"/>
              </a:spcBef>
              <a:spcAft>
                <a:spcPts val="300"/>
              </a:spcAft>
            </a:pPr>
            <a:r>
              <a:rPr lang="en-US" sz="2400" dirty="0"/>
              <a:t>Some complete examples of modeling </a:t>
            </a:r>
            <a:r>
              <a:rPr lang="en-US" sz="2400" dirty="0">
                <a:sym typeface="Wingdings" pitchFamily="2" charset="2"/>
              </a:rPr>
              <a:t> implementation.</a:t>
            </a:r>
            <a:endParaRPr lang="en-US" sz="24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51D2-548A-66F4-799B-14D03415B74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F69298D-8F49-6F09-5151-86270D2F36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8CDAB44-CEFC-E758-4F75-D4014A23B62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F2987ED-7A13-A3B5-9CB6-2509B36ECB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DCB33E8-42F6-5A23-3C06-537F4C3C1176}"/>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Authorization</a:t>
            </a:r>
          </a:p>
        </p:txBody>
      </p:sp>
      <p:sp>
        <p:nvSpPr>
          <p:cNvPr id="9" name="TextBox 9">
            <a:extLst>
              <a:ext uri="{FF2B5EF4-FFF2-40B4-BE49-F238E27FC236}">
                <a16:creationId xmlns:a16="http://schemas.microsoft.com/office/drawing/2014/main" id="{5B9EEEDD-78E3-249C-FEDD-CD4B80A7F6F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1655063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1FA6-4F58-5CA8-EAFC-35FFF600473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BE0F764-2269-F87C-B327-5A04CE6A52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D92048A-9245-E77B-0F0E-283E269BEB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9658BAE-2ECD-B10E-A130-2BBFFD2718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A63FD09-1734-573A-F041-8ADF4FF8B602}"/>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p>
        </p:txBody>
      </p:sp>
      <p:sp>
        <p:nvSpPr>
          <p:cNvPr id="9" name="TextBox 9">
            <a:extLst>
              <a:ext uri="{FF2B5EF4-FFF2-40B4-BE49-F238E27FC236}">
                <a16:creationId xmlns:a16="http://schemas.microsoft.com/office/drawing/2014/main" id="{CE605E6A-53FD-6A73-BB99-6E511AE54D0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06664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WITH Clause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Common Table Expressions</a:t>
            </a:r>
          </a:p>
        </p:txBody>
      </p:sp>
      <p:sp>
        <p:nvSpPr>
          <p:cNvPr id="3" name="TextBox 9">
            <a:extLst>
              <a:ext uri="{FF2B5EF4-FFF2-40B4-BE49-F238E27FC236}">
                <a16:creationId xmlns:a16="http://schemas.microsoft.com/office/drawing/2014/main" id="{395F290F-D710-3C1F-E912-69FF03E78A0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537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
        <p:nvSpPr>
          <p:cNvPr id="2" name="Rounded Rectangle 1">
            <a:extLst>
              <a:ext uri="{FF2B5EF4-FFF2-40B4-BE49-F238E27FC236}">
                <a16:creationId xmlns:a16="http://schemas.microsoft.com/office/drawing/2014/main" id="{087776AE-B45D-68F3-1EF6-D17598CC1530}"/>
              </a:ext>
            </a:extLst>
          </p:cNvPr>
          <p:cNvSpPr/>
          <p:nvPr/>
        </p:nvSpPr>
        <p:spPr>
          <a:xfrm>
            <a:off x="945064" y="1276350"/>
            <a:ext cx="7132135" cy="20574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find it difficult to impossible to write complex queries without using CTEs.</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 think about incremental steps to produce the result.</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Write and test the CTE by adding one step at a time.</a:t>
            </a:r>
          </a:p>
          <a:p>
            <a:pPr marL="342900" marR="0" lvl="0"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Please, please, please:</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CTEs.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Use </a:t>
            </a:r>
            <a:r>
              <a:rPr kumimoji="0" lang="en-US" sz="16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70090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3" name="TextBox 9">
            <a:extLst>
              <a:ext uri="{FF2B5EF4-FFF2-40B4-BE49-F238E27FC236}">
                <a16:creationId xmlns:a16="http://schemas.microsoft.com/office/drawing/2014/main" id="{795637A3-15A3-B3B3-02F5-4F79637F108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4477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pPr>
              <a:spcBef>
                <a:spcPts val="0"/>
              </a:spcBef>
            </a:pPr>
            <a:r>
              <a:rPr lang="en-US" sz="1600" dirty="0"/>
              <a:t>Midterm is 18-OCT-2024</a:t>
            </a:r>
          </a:p>
          <a:p>
            <a:pPr lvl="1">
              <a:spcBef>
                <a:spcPts val="0"/>
              </a:spcBef>
            </a:pPr>
            <a:r>
              <a:rPr lang="en-US" sz="1400" dirty="0"/>
              <a:t>CVN students will take online in a proctored environment.</a:t>
            </a:r>
          </a:p>
          <a:p>
            <a:pPr lvl="2">
              <a:spcBef>
                <a:spcPts val="0"/>
              </a:spcBef>
            </a:pPr>
            <a:r>
              <a:rPr lang="en-US" sz="1200" dirty="0"/>
              <a:t>Students have flexibility on day and time but must complete by 23-OCT at 11:59.</a:t>
            </a:r>
          </a:p>
          <a:p>
            <a:pPr lvl="2">
              <a:spcBef>
                <a:spcPts val="0"/>
              </a:spcBef>
            </a:pPr>
            <a:r>
              <a:rPr lang="en-US" sz="1200" dirty="0"/>
              <a:t>We will provide details and instructions on Ed.</a:t>
            </a:r>
          </a:p>
          <a:p>
            <a:pPr lvl="1">
              <a:spcBef>
                <a:spcPts val="0"/>
              </a:spcBef>
            </a:pPr>
            <a:r>
              <a:rPr lang="en-US" sz="1400" dirty="0"/>
              <a:t>Students registered with their school’s disability services will coordinate and follow the services instructions for taking the test.</a:t>
            </a:r>
          </a:p>
          <a:p>
            <a:pPr lvl="1">
              <a:spcBef>
                <a:spcPts val="0"/>
              </a:spcBef>
            </a:pPr>
            <a:r>
              <a:rPr lang="en-US" sz="1400" dirty="0"/>
              <a:t>All other students will take the exam in the classroom 309 Havemeyer from 10:10 AM until 11:30 AM. We will be strict with enforcing start and stop times.</a:t>
            </a:r>
          </a:p>
          <a:p>
            <a:pPr lvl="1">
              <a:spcBef>
                <a:spcPts val="0"/>
              </a:spcBef>
            </a:pPr>
            <a:r>
              <a:rPr lang="en-US" sz="1400" dirty="0"/>
              <a:t>A continuation lecture will be from 11:45 AM to 12:40 PM.</a:t>
            </a:r>
          </a:p>
          <a:p>
            <a:pPr lvl="1">
              <a:spcBef>
                <a:spcPts val="0"/>
              </a:spcBef>
            </a:pPr>
            <a:r>
              <a:rPr lang="en-US" sz="1400" dirty="0"/>
              <a:t>You may use one 8.5” by 11” double side “cheat sheet” that you create.</a:t>
            </a:r>
            <a:br>
              <a:rPr lang="en-US" sz="1400" dirty="0"/>
            </a:br>
            <a:r>
              <a:rPr lang="en-US" sz="1400" dirty="0"/>
              <a:t>You can choose the content that you put on your sheet.</a:t>
            </a:r>
          </a:p>
          <a:p>
            <a:pPr lvl="1">
              <a:spcBef>
                <a:spcPts val="0"/>
              </a:spcBef>
            </a:pPr>
            <a:r>
              <a:rPr lang="en-US" sz="1400" u="sng" dirty="0"/>
              <a:t>The exam will be difficult. Will “curve” the scores. The exam will be long </a:t>
            </a:r>
            <a:r>
              <a:rPr lang="en-US" sz="1400" u="sng" dirty="0">
                <a:sym typeface="Wingdings" pitchFamily="2" charset="2"/>
              </a:rPr>
              <a:t> manage your time.</a:t>
            </a:r>
          </a:p>
          <a:p>
            <a:pPr>
              <a:spcBef>
                <a:spcPts val="0"/>
              </a:spcBef>
            </a:pPr>
            <a:r>
              <a:rPr lang="en-US" sz="1600" dirty="0"/>
              <a:t>You are are responsible for:</a:t>
            </a:r>
          </a:p>
          <a:p>
            <a:pPr lvl="1">
              <a:spcBef>
                <a:spcPts val="0"/>
              </a:spcBef>
            </a:pPr>
            <a:r>
              <a:rPr lang="en-US" sz="1400" dirty="0"/>
              <a:t>Any topic covered in a lecture, even if covered verbally, answering a question, etc.</a:t>
            </a:r>
          </a:p>
          <a:p>
            <a:pPr lvl="1">
              <a:spcBef>
                <a:spcPts val="0"/>
              </a:spcBef>
            </a:pPr>
            <a:r>
              <a:rPr lang="en-US" sz="1400" dirty="0"/>
              <a:t>ANY material from ANY slide in the slide decks for lectures 1 through 6.</a:t>
            </a:r>
          </a:p>
          <a:p>
            <a:pPr lvl="1">
              <a:spcBef>
                <a:spcPts val="0"/>
              </a:spcBef>
            </a:pPr>
            <a:r>
              <a:rPr lang="en-US" sz="1400" dirty="0"/>
              <a:t>Any material in the slides for Ch1, Ch2, Ch3, Ch4, Ch5 (except for JDBC).</a:t>
            </a:r>
          </a:p>
          <a:p>
            <a:pPr lvl="1">
              <a:spcBef>
                <a:spcPts val="0"/>
              </a:spcBef>
            </a:pPr>
            <a:r>
              <a:rPr lang="en-US" sz="1400" dirty="0"/>
              <a:t>Ch6: You are responsible for understanding the concepts. The only modeling notation language for which you are responsible is Crow’s Foot Notation. </a:t>
            </a:r>
            <a:br>
              <a:rPr lang="en-US" sz="1400" dirty="0"/>
            </a:br>
            <a:endParaRPr lang="en-US" sz="14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
        <p:nvSpPr>
          <p:cNvPr id="2" name="TextBox 1">
            <a:extLst>
              <a:ext uri="{FF2B5EF4-FFF2-40B4-BE49-F238E27FC236}">
                <a16:creationId xmlns:a16="http://schemas.microsoft.com/office/drawing/2014/main" id="{3488E572-088C-6A8E-E892-8323A13B3274}"/>
              </a:ext>
            </a:extLst>
          </p:cNvPr>
          <p:cNvSpPr txBox="1"/>
          <p:nvPr/>
        </p:nvSpPr>
        <p:spPr>
          <a:xfrm>
            <a:off x="609600" y="3486150"/>
            <a:ext cx="8170185" cy="923330"/>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Since SQL is not Turing complete, there are many computations it cannot perform.</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Recursion enables some scenarios, but recursion in general is hard to understand.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Switch to notebook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3" name="TextBox 9">
            <a:extLst>
              <a:ext uri="{FF2B5EF4-FFF2-40B4-BE49-F238E27FC236}">
                <a16:creationId xmlns:a16="http://schemas.microsoft.com/office/drawing/2014/main" id="{945E0DAD-F8F5-AB26-1FFF-DFE4EC74AC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8195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r>
              <a:rPr lang="en-US" sz="1400" dirty="0">
                <a:solidFill>
                  <a:srgbClr val="CF8E6D"/>
                </a:solidFill>
                <a:effectLst/>
              </a:rPr>
              <a:t>SELECT</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r>
              <a:rPr lang="en-US" sz="1400" dirty="0">
                <a:solidFill>
                  <a:srgbClr val="CF8E6D"/>
                </a:solidFill>
                <a:effectLst/>
              </a:rPr>
              <a:t>AS year</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2AACB8"/>
                </a:solidFill>
                <a:effectLst/>
              </a:rPr>
              <a:t>2</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annual_revenue</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ROUND</a:t>
            </a:r>
            <a:r>
              <a:rPr lang="en-US" sz="1400" dirty="0">
                <a:solidFill>
                  <a:srgbClr val="BCBEC4"/>
                </a:solidFill>
                <a:effectLst/>
              </a:rPr>
              <a:t>(</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a:t>
            </a:r>
            <a:br>
              <a:rPr lang="en-US" sz="1400" dirty="0">
                <a:solidFill>
                  <a:srgbClr val="BCBEC4"/>
                </a:solidFill>
                <a:effectLst/>
              </a:rPr>
            </a:br>
            <a:r>
              <a:rPr lang="en-US" sz="1400" dirty="0">
                <a:solidFill>
                  <a:srgbClr val="BCBEC4"/>
                </a:solidFill>
                <a:effectLst/>
              </a:rPr>
              <a:t>        </a:t>
            </a:r>
            <a:r>
              <a:rPr lang="en-US" sz="1400" i="1" dirty="0">
                <a:solidFill>
                  <a:srgbClr val="57AAF7"/>
                </a:solidFill>
                <a:effectLst/>
              </a:rPr>
              <a:t>LAG</a:t>
            </a:r>
            <a:r>
              <a:rPr lang="en-US" sz="1400" dirty="0">
                <a:solidFill>
                  <a:srgbClr val="BCBEC4"/>
                </a:solidFill>
                <a:effectLst/>
              </a:rPr>
              <a:t>(</a:t>
            </a:r>
            <a:r>
              <a:rPr lang="en-US" sz="1400" i="1" dirty="0">
                <a:solidFill>
                  <a:srgbClr val="57AAF7"/>
                </a:solidFill>
                <a:effectLst/>
              </a:rPr>
              <a:t>SUM</a:t>
            </a:r>
            <a:r>
              <a:rPr lang="en-US" sz="1400" dirty="0">
                <a:solidFill>
                  <a:srgbClr val="BCBEC4"/>
                </a:solidFill>
                <a:effectLst/>
              </a:rPr>
              <a:t>(</a:t>
            </a:r>
            <a:r>
              <a:rPr lang="en-US" sz="1400" dirty="0" err="1">
                <a:solidFill>
                  <a:srgbClr val="C77DBB"/>
                </a:solidFill>
                <a:effectLst/>
              </a:rPr>
              <a:t>priceEach</a:t>
            </a:r>
            <a:r>
              <a:rPr lang="en-US" sz="1400" dirty="0">
                <a:solidFill>
                  <a:srgbClr val="C77DBB"/>
                </a:solidFill>
                <a:effectLst/>
              </a:rPr>
              <a:t> </a:t>
            </a:r>
            <a:r>
              <a:rPr lang="en-US" sz="1400" dirty="0">
                <a:solidFill>
                  <a:srgbClr val="BCBEC4"/>
                </a:solidFill>
                <a:effectLst/>
              </a:rPr>
              <a:t>* </a:t>
            </a:r>
            <a:r>
              <a:rPr lang="en-US" sz="1400" dirty="0" err="1">
                <a:solidFill>
                  <a:srgbClr val="C77DBB"/>
                </a:solidFill>
                <a:effectLst/>
              </a:rPr>
              <a:t>quantityOrdered</a:t>
            </a:r>
            <a:r>
              <a:rPr lang="en-US" sz="1400" dirty="0">
                <a:solidFill>
                  <a:srgbClr val="BCBEC4"/>
                </a:solidFill>
                <a:effectLst/>
              </a:rPr>
              <a:t>)) </a:t>
            </a:r>
            <a:r>
              <a:rPr lang="en-US" sz="1400" dirty="0">
                <a:solidFill>
                  <a:srgbClr val="CF8E6D"/>
                </a:solidFill>
                <a:effectLst/>
              </a:rPr>
              <a:t>OVER </a:t>
            </a:r>
            <a:r>
              <a:rPr lang="en-US" sz="1400" dirty="0">
                <a:solidFill>
                  <a:srgbClr val="BCBEC4"/>
                </a:solidFill>
                <a:effectLst/>
              </a:rPr>
              <a:t>(</a:t>
            </a:r>
            <a:r>
              <a:rPr lang="en-US" sz="1400" dirty="0">
                <a:solidFill>
                  <a:srgbClr val="CF8E6D"/>
                </a:solidFill>
                <a:effectLst/>
              </a:rPr>
              <a:t>PARTITION BY </a:t>
            </a:r>
            <a:r>
              <a:rPr lang="en-US" sz="1400" dirty="0">
                <a:solidFill>
                  <a:srgbClr val="C77DBB"/>
                </a:solidFill>
                <a:effectLst/>
              </a:rPr>
              <a:t>country </a:t>
            </a:r>
            <a:r>
              <a:rPr lang="en-US" sz="1400" dirty="0">
                <a:solidFill>
                  <a:srgbClr val="CF8E6D"/>
                </a:solidFill>
                <a:effectLst/>
              </a:rPr>
              <a:t>ORDER BY </a:t>
            </a:r>
            <a:r>
              <a:rPr lang="en-US" sz="1400" i="1" dirty="0">
                <a:solidFill>
                  <a:srgbClr val="57AAF7"/>
                </a:solidFill>
                <a:effectLst/>
              </a:rPr>
              <a:t>YEAR</a:t>
            </a:r>
            <a:r>
              <a:rPr lang="en-US" sz="1400" dirty="0">
                <a:solidFill>
                  <a:srgbClr val="BCBEC4"/>
                </a:solidFill>
                <a:effectLst/>
              </a:rPr>
              <a:t>(</a:t>
            </a:r>
            <a:r>
              <a:rPr lang="en-US" sz="1400" dirty="0" err="1">
                <a:solidFill>
                  <a:srgbClr val="C77DBB"/>
                </a:solidFill>
                <a:effectLst/>
              </a:rPr>
              <a:t>orderDate</a:t>
            </a:r>
            <a:r>
              <a:rPr lang="en-US" sz="1400" dirty="0">
                <a:solidFill>
                  <a:srgbClr val="BCBEC4"/>
                </a:solidFill>
                <a:effectLst/>
              </a:rPr>
              <a:t>)) * </a:t>
            </a:r>
            <a:r>
              <a:rPr lang="en-US" sz="1400" dirty="0">
                <a:solidFill>
                  <a:srgbClr val="2AACB8"/>
                </a:solidFill>
                <a:effectLst/>
              </a:rPr>
              <a:t>100</a:t>
            </a:r>
            <a:r>
              <a:rPr lang="en-US" sz="1400" dirty="0">
                <a:solidFill>
                  <a:srgbClr val="BCBEC4"/>
                </a:solidFill>
                <a:effectLst/>
              </a:rPr>
              <a:t>, </a:t>
            </a:r>
            <a:r>
              <a:rPr lang="en-US" sz="1400" dirty="0">
                <a:solidFill>
                  <a:srgbClr val="2AACB8"/>
                </a:solidFill>
                <a:effectLst/>
              </a:rPr>
              <a:t>2</a:t>
            </a:r>
            <a:br>
              <a:rPr lang="en-US" sz="1400" dirty="0">
                <a:solidFill>
                  <a:srgbClr val="2AACB8"/>
                </a:solidFill>
                <a:effectLst/>
              </a:rPr>
            </a:br>
            <a:r>
              <a:rPr lang="en-US" sz="1400" dirty="0">
                <a:solidFill>
                  <a:srgbClr val="2AACB8"/>
                </a:solidFill>
                <a:effectLst/>
              </a:rPr>
              <a:t>    </a:t>
            </a:r>
            <a:r>
              <a:rPr lang="en-US" sz="1400" dirty="0">
                <a:solidFill>
                  <a:srgbClr val="BCBEC4"/>
                </a:solidFill>
                <a:effectLst/>
              </a:rPr>
              <a:t>) </a:t>
            </a:r>
            <a:r>
              <a:rPr lang="en-US" sz="1400" dirty="0">
                <a:solidFill>
                  <a:srgbClr val="CF8E6D"/>
                </a:solidFill>
                <a:effectLst/>
              </a:rPr>
              <a:t>AS </a:t>
            </a:r>
            <a:r>
              <a:rPr lang="en-US" sz="1400" dirty="0" err="1">
                <a:solidFill>
                  <a:srgbClr val="BCBEC4"/>
                </a:solidFill>
                <a:effectLst/>
              </a:rPr>
              <a:t>yoy_growth_percentage</a:t>
            </a:r>
            <a:br>
              <a:rPr lang="en-US" sz="1400" dirty="0">
                <a:solidFill>
                  <a:srgbClr val="BCBEC4"/>
                </a:solidFill>
                <a:effectLst/>
              </a:rPr>
            </a:br>
            <a:r>
              <a:rPr lang="en-US" sz="1400" dirty="0">
                <a:solidFill>
                  <a:srgbClr val="CF8E6D"/>
                </a:solidFill>
                <a:effectLst/>
              </a:rPr>
              <a:t>FROM</a:t>
            </a:r>
            <a:br>
              <a:rPr lang="en-US" sz="1400" dirty="0">
                <a:solidFill>
                  <a:srgbClr val="CF8E6D"/>
                </a:solidFill>
                <a:effectLst/>
              </a:rPr>
            </a:br>
            <a:r>
              <a:rPr lang="en-US" sz="1400" dirty="0">
                <a:solidFill>
                  <a:srgbClr val="CF8E6D"/>
                </a:solidFill>
                <a:effectLst/>
              </a:rPr>
              <a:t>    </a:t>
            </a:r>
            <a:r>
              <a:rPr lang="en-US" sz="1400" dirty="0">
                <a:solidFill>
                  <a:srgbClr val="BCBEC4"/>
                </a:solidFill>
                <a:effectLst/>
              </a:rPr>
              <a:t>customers</a:t>
            </a:r>
            <a:br>
              <a:rPr lang="en-US" sz="1400" dirty="0">
                <a:solidFill>
                  <a:srgbClr val="BCBEC4"/>
                </a:solidFill>
                <a:effectLst/>
              </a:rPr>
            </a:br>
            <a:r>
              <a:rPr lang="en-US" sz="1400" dirty="0">
                <a:solidFill>
                  <a:srgbClr val="BCBEC4"/>
                </a:solidFill>
                <a:effectLst/>
              </a:rPr>
              <a:t>    </a:t>
            </a:r>
            <a:r>
              <a:rPr lang="en-US" sz="1400" dirty="0">
                <a:solidFill>
                  <a:srgbClr val="CF8E6D"/>
                </a:solidFill>
                <a:effectLst/>
              </a:rPr>
              <a:t>JOIN </a:t>
            </a:r>
            <a:r>
              <a:rPr lang="en-US" sz="1400" dirty="0">
                <a:solidFill>
                  <a:srgbClr val="BCBEC4"/>
                </a:solidFill>
                <a:effectLst/>
              </a:rPr>
              <a:t>orders </a:t>
            </a:r>
            <a:r>
              <a:rPr lang="en-US" sz="1400" dirty="0">
                <a:solidFill>
                  <a:srgbClr val="CF8E6D"/>
                </a:solidFill>
                <a:effectLst/>
              </a:rPr>
              <a:t>ON </a:t>
            </a:r>
            <a:r>
              <a:rPr lang="en-US" sz="1400" dirty="0" err="1">
                <a:solidFill>
                  <a:srgbClr val="BCBEC4"/>
                </a:solidFill>
                <a:effectLst/>
              </a:rPr>
              <a:t>customers.</a:t>
            </a:r>
            <a:r>
              <a:rPr lang="en-US" sz="1400" dirty="0" err="1">
                <a:solidFill>
                  <a:srgbClr val="C77DBB"/>
                </a:solidFill>
                <a:effectLst/>
              </a:rPr>
              <a:t>customerNumber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orders.</a:t>
            </a:r>
            <a:r>
              <a:rPr lang="en-US" sz="1400" dirty="0" err="1">
                <a:solidFill>
                  <a:srgbClr val="C77DBB"/>
                </a:solidFill>
                <a:effectLst/>
              </a:rPr>
              <a:t>customerNumber</a:t>
            </a:r>
            <a:br>
              <a:rPr lang="en-US" sz="1400" dirty="0">
                <a:solidFill>
                  <a:srgbClr val="C77DBB"/>
                </a:solidFill>
                <a:effectLst/>
              </a:rPr>
            </a:br>
            <a:r>
              <a:rPr lang="en-US" sz="1400" dirty="0">
                <a:solidFill>
                  <a:srgbClr val="C77DBB"/>
                </a:solidFill>
                <a:effectLst/>
              </a:rPr>
              <a:t>    </a:t>
            </a:r>
            <a:r>
              <a:rPr lang="en-US" sz="1400" dirty="0">
                <a:solidFill>
                  <a:srgbClr val="CF8E6D"/>
                </a:solidFill>
                <a:effectLst/>
              </a:rPr>
              <a:t>JOIN </a:t>
            </a:r>
            <a:r>
              <a:rPr lang="en-US" sz="1400" dirty="0" err="1">
                <a:solidFill>
                  <a:srgbClr val="BCBEC4"/>
                </a:solidFill>
                <a:effectLst/>
              </a:rPr>
              <a:t>orderdetails</a:t>
            </a:r>
            <a:r>
              <a:rPr lang="en-US" sz="1400" dirty="0">
                <a:solidFill>
                  <a:srgbClr val="BCBEC4"/>
                </a:solidFill>
                <a:effectLst/>
              </a:rPr>
              <a:t> </a:t>
            </a:r>
            <a:r>
              <a:rPr lang="en-US" sz="1400" dirty="0">
                <a:solidFill>
                  <a:srgbClr val="CF8E6D"/>
                </a:solidFill>
                <a:effectLst/>
              </a:rPr>
              <a:t>ON </a:t>
            </a:r>
            <a:r>
              <a:rPr lang="en-US" sz="1400" dirty="0" err="1">
                <a:solidFill>
                  <a:srgbClr val="BCBEC4"/>
                </a:solidFill>
                <a:effectLst/>
              </a:rPr>
              <a:t>orders.</a:t>
            </a:r>
            <a:r>
              <a:rPr lang="en-US" sz="1400" dirty="0" err="1">
                <a:solidFill>
                  <a:srgbClr val="C77DBB"/>
                </a:solidFill>
                <a:effectLst/>
              </a:rPr>
              <a:t>orderNumber</a:t>
            </a:r>
            <a:r>
              <a:rPr lang="en-US" sz="1400" dirty="0">
                <a:solidFill>
                  <a:srgbClr val="C77DBB"/>
                </a:solidFill>
                <a:effectLst/>
              </a:rPr>
              <a:t> </a:t>
            </a:r>
            <a:r>
              <a:rPr lang="en-US" sz="1400" dirty="0">
                <a:solidFill>
                  <a:srgbClr val="BCBEC4"/>
                </a:solidFill>
                <a:effectLst/>
              </a:rPr>
              <a:t>= </a:t>
            </a:r>
            <a:r>
              <a:rPr lang="en-US" sz="1400" dirty="0" err="1">
                <a:solidFill>
                  <a:srgbClr val="BCBEC4"/>
                </a:solidFill>
                <a:effectLst/>
              </a:rPr>
              <a:t>orderdetails.</a:t>
            </a:r>
            <a:r>
              <a:rPr lang="en-US" sz="1400" dirty="0" err="1">
                <a:solidFill>
                  <a:srgbClr val="C77DBB"/>
                </a:solidFill>
                <a:effectLst/>
              </a:rPr>
              <a:t>orderNumber</a:t>
            </a:r>
            <a:br>
              <a:rPr lang="en-US" sz="1400" dirty="0">
                <a:solidFill>
                  <a:srgbClr val="C77DBB"/>
                </a:solidFill>
                <a:effectLst/>
              </a:rPr>
            </a:br>
            <a:r>
              <a:rPr lang="en-US" sz="1400" dirty="0">
                <a:solidFill>
                  <a:srgbClr val="CF8E6D"/>
                </a:solidFill>
                <a:effectLst/>
              </a:rPr>
              <a:t>GROUP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br>
              <a:rPr lang="en-US" sz="1400" dirty="0">
                <a:solidFill>
                  <a:srgbClr val="CF8E6D"/>
                </a:solidFill>
                <a:effectLst/>
              </a:rPr>
            </a:br>
            <a:r>
              <a:rPr lang="en-US" sz="1400" dirty="0">
                <a:solidFill>
                  <a:srgbClr val="CF8E6D"/>
                </a:solidFill>
                <a:effectLst/>
              </a:rPr>
              <a:t>ORDER BY</a:t>
            </a:r>
            <a:br>
              <a:rPr lang="en-US" sz="1400" dirty="0">
                <a:solidFill>
                  <a:srgbClr val="CF8E6D"/>
                </a:solidFill>
                <a:effectLst/>
              </a:rPr>
            </a:br>
            <a:r>
              <a:rPr lang="en-US" sz="1400" dirty="0">
                <a:solidFill>
                  <a:srgbClr val="CF8E6D"/>
                </a:solidFill>
                <a:effectLst/>
              </a:rPr>
              <a:t>    </a:t>
            </a:r>
            <a:r>
              <a:rPr lang="en-US" sz="1400" dirty="0">
                <a:solidFill>
                  <a:srgbClr val="C77DBB"/>
                </a:solidFill>
                <a:effectLst/>
              </a:rPr>
              <a:t>country</a:t>
            </a:r>
            <a:r>
              <a:rPr lang="en-US" sz="1400" dirty="0">
                <a:solidFill>
                  <a:srgbClr val="BCBEC4"/>
                </a:solidFill>
                <a:effectLst/>
              </a:rPr>
              <a:t>, </a:t>
            </a:r>
            <a:r>
              <a:rPr lang="en-US" sz="1400" dirty="0">
                <a:solidFill>
                  <a:srgbClr val="CF8E6D"/>
                </a:solidFill>
                <a:effectLst/>
              </a:rPr>
              <a:t>year</a:t>
            </a:r>
            <a:r>
              <a:rPr lang="en-US" sz="1400" dirty="0">
                <a:solidFill>
                  <a:srgbClr val="BCBEC4"/>
                </a:solidFill>
                <a:effectLst/>
              </a:rPr>
              <a:t>;</a:t>
            </a:r>
          </a:p>
        </p:txBody>
      </p:sp>
    </p:spTree>
    <p:extLst>
      <p:ext uri="{BB962C8B-B14F-4D97-AF65-F5344CB8AC3E}">
        <p14:creationId xmlns:p14="http://schemas.microsoft.com/office/powerpoint/2010/main" val="1626938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3E5A-C917-B493-E9C5-08F4920F28D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BA8BA8-57F8-6570-ED8D-ED9FB8559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2A44821-03E4-C870-330B-5A4E6AC3FF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47BEB9-17E9-6AE0-0CF3-5E88AF218E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EB6FD53-0AE5-4682-82C4-0DE04790665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 and Realization</a:t>
            </a:r>
          </a:p>
        </p:txBody>
      </p:sp>
      <p:sp>
        <p:nvSpPr>
          <p:cNvPr id="9" name="TextBox 9">
            <a:extLst>
              <a:ext uri="{FF2B5EF4-FFF2-40B4-BE49-F238E27FC236}">
                <a16:creationId xmlns:a16="http://schemas.microsoft.com/office/drawing/2014/main" id="{FBFA6137-03FD-569C-5D72-218B2144568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6: ER(5), Relational(5), SQL(5)			© Donald F. Ferguson, 2024</a:t>
            </a:r>
            <a:endParaRPr lang="en-US" altLang="en-US" sz="800" i="1" dirty="0">
              <a:solidFill>
                <a:schemeClr val="bg1"/>
              </a:solidFill>
            </a:endParaRPr>
          </a:p>
        </p:txBody>
      </p:sp>
    </p:spTree>
    <p:extLst>
      <p:ext uri="{BB962C8B-B14F-4D97-AF65-F5344CB8AC3E}">
        <p14:creationId xmlns:p14="http://schemas.microsoft.com/office/powerpoint/2010/main" val="613819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EC2F-0425-977F-A5EC-023D5BD471A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70F6F76-384E-D508-CBEF-280E0E22A6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72F5984F-231D-8C8C-B95A-79B79B04B2A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70B2E4C-2477-9465-7962-A335DE638B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6337A3D-0239-AFB0-388A-3074F4A2E6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F6E2F6A2-2E52-40FC-3DBF-C2C4B2D5946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98052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
        <p:nvSpPr>
          <p:cNvPr id="5" name="TextBox 4">
            <a:extLst>
              <a:ext uri="{FF2B5EF4-FFF2-40B4-BE49-F238E27FC236}">
                <a16:creationId xmlns:a16="http://schemas.microsoft.com/office/drawing/2014/main" id="{F0FF0AEF-8DD0-1CAC-653D-9E9E4556B9D4}"/>
              </a:ext>
            </a:extLst>
          </p:cNvPr>
          <p:cNvSpPr txBox="1"/>
          <p:nvPr/>
        </p:nvSpPr>
        <p:spPr>
          <a:xfrm>
            <a:off x="533400" y="4399061"/>
            <a:ext cx="6848221" cy="307777"/>
          </a:xfrm>
          <a:prstGeom prst="rect">
            <a:avLst/>
          </a:prstGeom>
          <a:noFill/>
        </p:spPr>
        <p:txBody>
          <a:bodyPr wrap="none" rtlCol="0">
            <a:spAutoFit/>
          </a:bodyPr>
          <a:lstStyle/>
          <a:p>
            <a:r>
              <a:rPr lang="en-US" sz="1400" dirty="0"/>
              <a:t>See /Users/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413908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274DA-FA61-3EF1-3383-ED00F8B971B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9DC01A6-2BDA-F85D-1EB5-9C19E88B6A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a:extLst>
              <a:ext uri="{FF2B5EF4-FFF2-40B4-BE49-F238E27FC236}">
                <a16:creationId xmlns:a16="http://schemas.microsoft.com/office/drawing/2014/main" id="{F809F3D9-B34D-8095-5DE3-FD22AFDCA8C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0117987-36A0-6D22-E819-1A40851827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19B7B05-0870-AEF2-B966-985B201FF278}"/>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3" name="TextBox 9">
            <a:extLst>
              <a:ext uri="{FF2B5EF4-FFF2-40B4-BE49-F238E27FC236}">
                <a16:creationId xmlns:a16="http://schemas.microsoft.com/office/drawing/2014/main" id="{F9B3FC6E-B087-83E1-26BD-DDE7EC9801E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6: ER(5), Relational(5), SQL(5)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76421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7EA6ED-C847-8D05-D15B-F7FA115B984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4006CB1-5B37-AEB9-F6B4-45DDF5F7ABC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8820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90612</TotalTime>
  <Words>6282</Words>
  <Application>Microsoft Macintosh PowerPoint</Application>
  <PresentationFormat>On-screen Show (16:9)</PresentationFormat>
  <Paragraphs>571</Paragraphs>
  <Slides>72</Slides>
  <Notes>42</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72</vt:i4>
      </vt:variant>
    </vt:vector>
  </HeadingPairs>
  <TitlesOfParts>
    <vt:vector size="98" baseType="lpstr">
      <vt:lpstr>ＭＳ Ｐゴシック</vt:lpstr>
      <vt:lpstr>Arial</vt:lpstr>
      <vt:lpstr>Calibri</vt:lpstr>
      <vt:lpstr>Century Schoolbook</vt:lpstr>
      <vt:lpstr>Helvetica</vt:lpstr>
      <vt:lpstr>Monotype Sorts</vt:lpstr>
      <vt:lpstr>Muli</vt:lpstr>
      <vt:lpstr>Museo For Dell</vt:lpstr>
      <vt:lpstr>Museo Sans For Dell</vt:lpstr>
      <vt:lpstr>Tahoma</vt:lpstr>
      <vt:lpstr>Times New Roman</vt:lpstr>
      <vt:lpstr>Webdings</vt:lpstr>
      <vt:lpstr>Wingdings</vt:lpstr>
      <vt:lpstr>Office Theme</vt:lpstr>
      <vt:lpstr>3_db-5-grey</vt:lpstr>
      <vt:lpstr>1_Office Theme</vt:lpstr>
      <vt:lpstr>6_db-5-grey</vt:lpstr>
      <vt:lpstr>4_db-5-grey</vt:lpstr>
      <vt:lpstr>5_db-5-grey</vt:lpstr>
      <vt:lpstr>4_Office Theme</vt:lpstr>
      <vt:lpstr>8_db-5-grey</vt:lpstr>
      <vt:lpstr>5_Office Theme</vt:lpstr>
      <vt:lpstr>2_Office Theme</vt:lpstr>
      <vt:lpstr>3_Office Theme</vt:lpstr>
      <vt:lpstr>2_db-5-grey</vt:lpstr>
      <vt:lpstr>6_Office Theme</vt:lpstr>
      <vt:lpstr>PowerPoint Presentation</vt:lpstr>
      <vt:lpstr>PowerPoint Presentation</vt:lpstr>
      <vt:lpstr>PowerPoint Presentation</vt:lpstr>
      <vt:lpstr>Contents</vt:lpstr>
      <vt:lpstr>PowerPoint Presentation</vt:lpstr>
      <vt:lpstr>Course Updates</vt:lpstr>
      <vt:lpstr>PowerPoint Presentation</vt:lpstr>
      <vt:lpstr>Codd’s 12 Rules</vt:lpstr>
      <vt:lpstr>Codd’s 12 Rules</vt:lpstr>
      <vt:lpstr>Data Definition Language (DDL)</vt:lpstr>
      <vt:lpstr>Metadata and Catalog</vt:lpstr>
      <vt:lpstr>Data Dictionary Storage</vt:lpstr>
      <vt:lpstr>Relational Representation of System Metadata</vt:lpstr>
      <vt:lpstr>MySQL Catalog (Information_Schema)</vt:lpstr>
      <vt:lpstr>PowerPoint Presentation</vt:lpstr>
      <vt:lpstr>Index Creation</vt:lpstr>
      <vt:lpstr>Index Creation Example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With Clause</vt:lpstr>
      <vt:lpstr>Complex Queries using With Clause</vt:lpstr>
      <vt:lpstr>Common Table Expressions</vt:lpstr>
      <vt:lpstr>Common Table Expressions – Example</vt:lpstr>
      <vt:lpstr>Common Table Expressions – Example</vt:lpstr>
      <vt:lpstr>PowerPoint Presentation</vt:lpstr>
      <vt:lpstr>Recursion in SQL</vt:lpstr>
      <vt:lpstr>The Power of Recursion</vt:lpstr>
      <vt:lpstr>PowerPoint Presentation</vt:lpstr>
      <vt:lpstr>Advanced Aggregates and Window Functions</vt:lpstr>
      <vt:lpstr>Classic Models: Annual Revenue and YoY Growth by Country</vt:lpstr>
      <vt:lpstr>PowerPoint Presentation</vt:lpstr>
      <vt:lpstr>PowerPoint Presentation</vt:lpstr>
      <vt:lpstr>Complex Attributes</vt:lpstr>
      <vt:lpstr>Composite Attributes</vt:lpstr>
      <vt:lpstr>Entity Attributes</vt:lpstr>
      <vt:lpstr>IMDB Free Data</vt:lpstr>
      <vt:lpstr>Example from IMDB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618</cp:revision>
  <cp:lastPrinted>2018-11-15T21:01:50Z</cp:lastPrinted>
  <dcterms:created xsi:type="dcterms:W3CDTF">2010-04-12T23:12:02Z</dcterms:created>
  <dcterms:modified xsi:type="dcterms:W3CDTF">2024-10-10T15:28:33Z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